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7199" autoAdjust="0"/>
  </p:normalViewPr>
  <p:slideViewPr>
    <p:cSldViewPr snapToGrid="0">
      <p:cViewPr varScale="1">
        <p:scale>
          <a:sx n="55" d="100"/>
          <a:sy n="55" d="100"/>
        </p:scale>
        <p:origin x="-1278"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CCC3B-5A26-42DA-AE7B-2F19F44129AD}" type="datetimeFigureOut">
              <a:rPr lang="en-US" smtClean="0"/>
              <a:pPr/>
              <a:t>4/22/2020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360A79-A35C-4CF1-B4AA-A26422330470}" type="slidenum">
              <a:rPr lang="en-US" smtClean="0"/>
              <a:pPr/>
              <a:t>‹#›</a:t>
            </a:fld>
            <a:endParaRPr lang="en-US" dirty="0"/>
          </a:p>
        </p:txBody>
      </p:sp>
    </p:spTree>
    <p:extLst>
      <p:ext uri="{BB962C8B-B14F-4D97-AF65-F5344CB8AC3E}">
        <p14:creationId xmlns="" xmlns:p14="http://schemas.microsoft.com/office/powerpoint/2010/main" val="2413958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Comedian was among the government sanctioned heroes, and he worked alongside Doctor Manhattan. He stands as among the Heroes in the Watchman novel due to his activeness even after Keen Act was passed, which was meant to ban superheroes. Being a peacemaker is among the strengths of Comedian whereby he could unite those who were involved in disputes, rather than triggering violence. Additionally, Commedia could think more critically as compared to other characters, by giving</a:t>
            </a:r>
            <a:r>
              <a:rPr lang="en-US" baseline="0" dirty="0" smtClean="0"/>
              <a:t> out insightful thoughts. The comedian said “Once you realize what a joke everything is, being the comedian  is the only thing that makes sense”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2</a:t>
            </a:fld>
            <a:endParaRPr lang="en-US" dirty="0"/>
          </a:p>
        </p:txBody>
      </p:sp>
    </p:spTree>
    <p:extLst>
      <p:ext uri="{BB962C8B-B14F-4D97-AF65-F5344CB8AC3E}">
        <p14:creationId xmlns="" xmlns:p14="http://schemas.microsoft.com/office/powerpoint/2010/main" val="1057665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Moore suggested that The Comedian took the character of Spy in the Marvel Comics since he could utilize tactics to investigate cases. Again, the huge body gave him strength to work on critical cases. Green opines that The Comedian was merciless, bringing forth an illustration that he treated victims ruthlessly. Equally, he could discipline the offender according to their offences. Another weakness is that he did not consider victim’s beliefs and religious status, which is among the aspects one should look into when handling criminal cases.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3</a:t>
            </a:fld>
            <a:endParaRPr lang="en-US" dirty="0"/>
          </a:p>
        </p:txBody>
      </p:sp>
    </p:spTree>
    <p:extLst>
      <p:ext uri="{BB962C8B-B14F-4D97-AF65-F5344CB8AC3E}">
        <p14:creationId xmlns="" xmlns:p14="http://schemas.microsoft.com/office/powerpoint/2010/main" val="2700848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Doctor Manhattan was a hero because he was among the superpowers who were contracted by the U.S government to assist in criminal investigations. According to Moore, Manhattan was among the reliable heroes since he could apply quantum skills to aid in resolving critical cases. Again the writer enlightened that Manhattan strengths was based on his exceptional skills on nuclear and quantum physics, where he was contracted by government to assist in scientific explorations. Moore further suggested that this character valued human affairs much, which is among his weaknesses.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4</a:t>
            </a:fld>
            <a:endParaRPr lang="en-US" dirty="0"/>
          </a:p>
        </p:txBody>
      </p:sp>
    </p:spTree>
    <p:extLst>
      <p:ext uri="{BB962C8B-B14F-4D97-AF65-F5344CB8AC3E}">
        <p14:creationId xmlns="" xmlns:p14="http://schemas.microsoft.com/office/powerpoint/2010/main" val="371803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however worth noting that Doctor Manhattan was associated with a number a shortcomings while attending to the assigned duties. It was a disturbing to learn that Manhattan wanted to grow his skills away from other human beings, in quantum universe. He quoted that</a:t>
            </a:r>
            <a:r>
              <a:rPr lang="en-US" baseline="0" dirty="0" smtClean="0"/>
              <a:t> “ I am tired of hearth these people. I am tired of being caught in the tangle of your lives”. </a:t>
            </a:r>
            <a:r>
              <a:rPr lang="en-US" dirty="0" smtClean="0"/>
              <a:t> Doctor’s second weakness was evidenced in a situation where he did not see the need for clothes (Moore 23). The writer further affirmed that the Doctor was sometimes emotionless, because he did not consider peoples suggestions and feelings. Manhattan character can be associated to Captain Atomic who was a superhero with superhuman strength and atomic absorption. </a:t>
            </a:r>
          </a:p>
          <a:p>
            <a:r>
              <a:rPr lang="en-US" dirty="0" smtClean="0"/>
              <a:t>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5</a:t>
            </a:fld>
            <a:endParaRPr lang="en-US" dirty="0"/>
          </a:p>
        </p:txBody>
      </p:sp>
    </p:spTree>
    <p:extLst>
      <p:ext uri="{BB962C8B-B14F-4D97-AF65-F5344CB8AC3E}">
        <p14:creationId xmlns="" xmlns:p14="http://schemas.microsoft.com/office/powerpoint/2010/main" val="2132270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Nite Owl II was a retired superhero who used owl themed gadgets. Owl 11 is counted as among the heroes in the Watchman novel because he a former crime fighter. Owl 11 could engage in resolving conflicts both in the streets in addition to working government contracts. Among his vital skills was exceptional skills on detective operations and experience (Moore 45). These skills enabled him to conduct investigations based on the timeframe and guidelines from the government.</a:t>
            </a:r>
            <a:r>
              <a:rPr lang="en-US" baseline="0" dirty="0" smtClean="0"/>
              <a:t> Nite Owl </a:t>
            </a:r>
            <a:r>
              <a:rPr lang="en-US" b="0" dirty="0" smtClean="0"/>
              <a:t>II </a:t>
            </a:r>
            <a:r>
              <a:rPr lang="en-US" baseline="0" dirty="0" smtClean="0"/>
              <a:t>told  his peers that  no one knew him including their mothers, fathers and even the government”   </a:t>
            </a:r>
            <a:r>
              <a:rPr lang="en-US" dirty="0" smtClean="0"/>
              <a:t>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6</a:t>
            </a:fld>
            <a:endParaRPr lang="en-US" dirty="0"/>
          </a:p>
        </p:txBody>
      </p:sp>
    </p:spTree>
    <p:extLst>
      <p:ext uri="{BB962C8B-B14F-4D97-AF65-F5344CB8AC3E}">
        <p14:creationId xmlns="" xmlns:p14="http://schemas.microsoft.com/office/powerpoint/2010/main" val="3288717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far as his strengths were concerned, Owl 11 was associated with a number of weaknesses. This character applied expensive tools and activities which could not make any difference (Moore 57). The writer also revealed that Owl 11 focused more on his failed past, rather than the future, a condition which dragged him backwards. His character has the same aspects as those of Ted Kord in Charlton Comics.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7</a:t>
            </a:fld>
            <a:endParaRPr lang="en-US" dirty="0"/>
          </a:p>
        </p:txBody>
      </p:sp>
    </p:spTree>
    <p:extLst>
      <p:ext uri="{BB962C8B-B14F-4D97-AF65-F5344CB8AC3E}">
        <p14:creationId xmlns="" xmlns:p14="http://schemas.microsoft.com/office/powerpoint/2010/main" val="255394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Skill Spectre 11 has been a hero even before the publication of Watchman novel. She was among the significant character in the Comic book Charlton Comics. According to Moore, she shared the mane with mother, and both were features in the comic book, Limited Series. Skill Spectre 11 had physical strength and agility, which is greatest source of power.  She was supported</a:t>
            </a:r>
            <a:r>
              <a:rPr lang="en-US" baseline="0" dirty="0" smtClean="0"/>
              <a:t> hugely, for instance Spectre had was having a longstanding disagreement with Eddie. As a result the mother intervened suggesting that such cases never get settled.   </a:t>
            </a:r>
            <a:r>
              <a:rPr lang="en-US" dirty="0" smtClean="0"/>
              <a:t>Spectre 11 was contracted by the government to oversee activities which demanded agility and strength.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8</a:t>
            </a:fld>
            <a:endParaRPr lang="en-US" dirty="0"/>
          </a:p>
        </p:txBody>
      </p:sp>
    </p:spTree>
    <p:extLst>
      <p:ext uri="{BB962C8B-B14F-4D97-AF65-F5344CB8AC3E}">
        <p14:creationId xmlns="" xmlns:p14="http://schemas.microsoft.com/office/powerpoint/2010/main" val="2078479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strength for Skill Spectre 11 was exceptional expertise in firearms. As a result, she could be contracted by the government to take part in crucial undertakings, which involved the use of firearms. Moore confirmed that this character under discussion could apply hand to hand combat, hence being a reliable asset for the government (Green 103). The weakness portrayed in Spectre 11 is that the writer did not find an exact character in Silk Specter (Green 103. Lastly, her unique character can be drawn from other historical heroines such as Black Canary and Phantom Lady.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9</a:t>
            </a:fld>
            <a:endParaRPr lang="en-US" dirty="0"/>
          </a:p>
        </p:txBody>
      </p:sp>
    </p:spTree>
    <p:extLst>
      <p:ext uri="{BB962C8B-B14F-4D97-AF65-F5344CB8AC3E}">
        <p14:creationId xmlns="" xmlns:p14="http://schemas.microsoft.com/office/powerpoint/2010/main" val="2421608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Rorschach is arguably the most outspoken and main character in the Watchman novel. According to Moore, this character could maintain law and order in the streets by investigating cases and punishing the offenders. Notably, Rorschach did not believe in heroism, and his perspective on leadership was unique (Moore 25). Among the strengths associated with Rorschach can be illustrated as follows; skilled detective work, crafting of improvised weapons and hand to hand combat (Moore 36).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10</a:t>
            </a:fld>
            <a:endParaRPr lang="en-US" dirty="0"/>
          </a:p>
        </p:txBody>
      </p:sp>
    </p:spTree>
    <p:extLst>
      <p:ext uri="{BB962C8B-B14F-4D97-AF65-F5344CB8AC3E}">
        <p14:creationId xmlns="" xmlns:p14="http://schemas.microsoft.com/office/powerpoint/2010/main" val="774461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addition to having a unique character, Rorschach did not see anything good or bad. His peers used to complaint due to his behavior because he could act wildly and violently when handling minor cases (Green 104).  Moore further conformed that Rorschach acted violently even when not necessary, by causing violence on cases which could have been handled lightly. The city is afraid</a:t>
            </a:r>
            <a:r>
              <a:rPr lang="en-US" baseline="0" dirty="0" smtClean="0"/>
              <a:t> of me, and the streets are afraid of me because whores and ploiticians are still running their dirty deals. “</a:t>
            </a:r>
            <a:r>
              <a:rPr lang="en-US" dirty="0" smtClean="0"/>
              <a:t> Ditco character in the historical background can be compared to that of Rorschach.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11</a:t>
            </a:fld>
            <a:endParaRPr lang="en-US" dirty="0"/>
          </a:p>
        </p:txBody>
      </p:sp>
    </p:spTree>
    <p:extLst>
      <p:ext uri="{BB962C8B-B14F-4D97-AF65-F5344CB8AC3E}">
        <p14:creationId xmlns="" xmlns:p14="http://schemas.microsoft.com/office/powerpoint/2010/main" val="3797975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writer considered Ozymandias to be the smartest man on the planet. Among the strengths associated with this character is that he could catch a bullet with bare hands. His second strength was associated with general intellect, where he could apply the detective skills to provide informed decisions for the police (Moore 132).  One of among his common quotes was</a:t>
            </a:r>
            <a:r>
              <a:rPr lang="en-US" baseline="0" dirty="0" smtClean="0"/>
              <a:t> that “someone does not need to be a genius to understand that the world has problems”.  </a:t>
            </a:r>
            <a:r>
              <a:rPr lang="en-US" dirty="0" smtClean="0"/>
              <a:t>Another vital strength evidenced in Ozymandias is the ability to master human psychology (Green 39). The government and the public could seek assistance from him when it comes to reading and analyzing human phycology</a:t>
            </a:r>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12</a:t>
            </a:fld>
            <a:endParaRPr lang="en-US" dirty="0"/>
          </a:p>
        </p:txBody>
      </p:sp>
    </p:spTree>
    <p:extLst>
      <p:ext uri="{BB962C8B-B14F-4D97-AF65-F5344CB8AC3E}">
        <p14:creationId xmlns="" xmlns:p14="http://schemas.microsoft.com/office/powerpoint/2010/main" val="272709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important to note that Ozymandias was well versed with Martial Arts where he could utilize them to provide the necessary security for the citizens. One of his major weakness was being political neutral, where he could not support or oppose ideas from government counterparts </a:t>
            </a:r>
            <a:r>
              <a:rPr lang="en-US" baseline="0" dirty="0" smtClean="0"/>
              <a:t> (Green 126)</a:t>
            </a:r>
            <a:r>
              <a:rPr lang="en-US" dirty="0" smtClean="0"/>
              <a:t>. Again, Ozymandias was so friendly that he could not handle crime related issues because it may result to biasness. His unique character can be related to Peter Cannon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13</a:t>
            </a:fld>
            <a:endParaRPr lang="en-US" dirty="0"/>
          </a:p>
        </p:txBody>
      </p:sp>
    </p:spTree>
    <p:extLst>
      <p:ext uri="{BB962C8B-B14F-4D97-AF65-F5344CB8AC3E}">
        <p14:creationId xmlns="" xmlns:p14="http://schemas.microsoft.com/office/powerpoint/2010/main" val="120097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4062507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3315100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231170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27958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25106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411778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30591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229874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366678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51946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214511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27126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0932"/>
            <a:ext cx="5537200" cy="1117601"/>
          </a:xfrm>
        </p:spPr>
        <p:txBody>
          <a:bodyPr>
            <a:normAutofit/>
          </a:bodyPr>
          <a:lstStyle/>
          <a:p>
            <a:r>
              <a:rPr lang="en-US" sz="3600" b="1" i="1" dirty="0" smtClean="0"/>
              <a:t>The Watchman by Moore Allan </a:t>
            </a:r>
            <a:endParaRPr lang="en-US" sz="3600" b="1" i="1" dirty="0"/>
          </a:p>
        </p:txBody>
      </p:sp>
      <p:sp>
        <p:nvSpPr>
          <p:cNvPr id="3" name="Subtitle 2"/>
          <p:cNvSpPr>
            <a:spLocks noGrp="1"/>
          </p:cNvSpPr>
          <p:nvPr>
            <p:ph type="subTitle" idx="1"/>
          </p:nvPr>
        </p:nvSpPr>
        <p:spPr>
          <a:xfrm>
            <a:off x="0" y="4199467"/>
            <a:ext cx="4080934" cy="1549399"/>
          </a:xfrm>
        </p:spPr>
        <p:txBody>
          <a:bodyPr>
            <a:normAutofit/>
          </a:bodyPr>
          <a:lstStyle/>
          <a:p>
            <a:r>
              <a:rPr lang="en-US" sz="3600" dirty="0" smtClean="0"/>
              <a:t>Character Analysis </a:t>
            </a:r>
            <a:endParaRPr lang="en-US" sz="3600" dirty="0"/>
          </a:p>
        </p:txBody>
      </p:sp>
      <p:pic>
        <p:nvPicPr>
          <p:cNvPr id="4" name="Picture 3"/>
          <p:cNvPicPr>
            <a:picLocks noChangeAspect="1"/>
          </p:cNvPicPr>
          <p:nvPr/>
        </p:nvPicPr>
        <p:blipFill>
          <a:blip r:embed="rId2"/>
          <a:stretch>
            <a:fillRect/>
          </a:stretch>
        </p:blipFill>
        <p:spPr>
          <a:xfrm>
            <a:off x="8009467" y="0"/>
            <a:ext cx="3962400" cy="5878996"/>
          </a:xfrm>
          <a:prstGeom prst="rect">
            <a:avLst/>
          </a:prstGeom>
        </p:spPr>
      </p:pic>
    </p:spTree>
    <p:extLst>
      <p:ext uri="{BB962C8B-B14F-4D97-AF65-F5344CB8AC3E}">
        <p14:creationId xmlns="" xmlns:p14="http://schemas.microsoft.com/office/powerpoint/2010/main" val="3010819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854" y="0"/>
            <a:ext cx="10766946" cy="1241945"/>
          </a:xfrm>
        </p:spPr>
        <p:txBody>
          <a:bodyPr>
            <a:normAutofit fontScale="90000"/>
          </a:bodyPr>
          <a:lstStyle/>
          <a:p>
            <a:pPr algn="ctr"/>
            <a:r>
              <a:rPr lang="en-US" b="1" dirty="0" smtClean="0"/>
              <a:t>The Comedian </a:t>
            </a:r>
            <a:r>
              <a:rPr lang="en-US" dirty="0" smtClean="0"/>
              <a:t/>
            </a:r>
            <a:br>
              <a:rPr lang="en-US" dirty="0" smtClean="0"/>
            </a:br>
            <a:endParaRPr lang="en-US" dirty="0"/>
          </a:p>
        </p:txBody>
      </p:sp>
      <p:sp>
        <p:nvSpPr>
          <p:cNvPr id="3" name="Content Placeholder 2"/>
          <p:cNvSpPr>
            <a:spLocks noGrp="1"/>
          </p:cNvSpPr>
          <p:nvPr>
            <p:ph idx="1"/>
          </p:nvPr>
        </p:nvSpPr>
        <p:spPr>
          <a:xfrm>
            <a:off x="586854" y="812800"/>
            <a:ext cx="5746213" cy="4534429"/>
          </a:xfrm>
        </p:spPr>
        <p:txBody>
          <a:bodyPr>
            <a:normAutofit/>
          </a:bodyPr>
          <a:lstStyle/>
          <a:p>
            <a:r>
              <a:rPr lang="en-US" dirty="0" smtClean="0"/>
              <a:t>Was </a:t>
            </a:r>
            <a:r>
              <a:rPr lang="en-US" dirty="0"/>
              <a:t>one of the two government sanctioned heroes </a:t>
            </a:r>
          </a:p>
          <a:p>
            <a:r>
              <a:rPr lang="en-US" dirty="0"/>
              <a:t>He remained active after implementation of Keene Act, 1977</a:t>
            </a:r>
          </a:p>
          <a:p>
            <a:r>
              <a:rPr lang="en-US" dirty="0"/>
              <a:t>Was regarded as a peacemaker (strength) </a:t>
            </a:r>
          </a:p>
          <a:p>
            <a:r>
              <a:rPr lang="en-US" dirty="0"/>
              <a:t>Had </a:t>
            </a:r>
            <a:r>
              <a:rPr lang="en-US" dirty="0" smtClean="0"/>
              <a:t>thought </a:t>
            </a:r>
            <a:r>
              <a:rPr lang="en-US" dirty="0"/>
              <a:t>out insights </a:t>
            </a:r>
            <a:r>
              <a:rPr lang="en-US" dirty="0" smtClean="0"/>
              <a:t>more than </a:t>
            </a:r>
            <a:r>
              <a:rPr lang="en-US" dirty="0"/>
              <a:t>others</a:t>
            </a:r>
          </a:p>
          <a:p>
            <a:pPr marL="0" indent="0">
              <a:buNone/>
            </a:pPr>
            <a:endParaRPr lang="en-US" dirty="0"/>
          </a:p>
        </p:txBody>
      </p:sp>
      <p:pic>
        <p:nvPicPr>
          <p:cNvPr id="4" name="Picture 3"/>
          <p:cNvPicPr>
            <a:picLocks noChangeAspect="1"/>
          </p:cNvPicPr>
          <p:nvPr/>
        </p:nvPicPr>
        <p:blipFill>
          <a:blip r:embed="rId3"/>
          <a:stretch>
            <a:fillRect/>
          </a:stretch>
        </p:blipFill>
        <p:spPr>
          <a:xfrm>
            <a:off x="6419331" y="1962959"/>
            <a:ext cx="5338962" cy="2711854"/>
          </a:xfrm>
          <a:prstGeom prst="rect">
            <a:avLst/>
          </a:prstGeom>
        </p:spPr>
      </p:pic>
    </p:spTree>
    <p:extLst>
      <p:ext uri="{BB962C8B-B14F-4D97-AF65-F5344CB8AC3E}">
        <p14:creationId xmlns="" xmlns:p14="http://schemas.microsoft.com/office/powerpoint/2010/main" val="2560406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1366"/>
          </a:xfrm>
        </p:spPr>
        <p:txBody>
          <a:bodyPr/>
          <a:lstStyle/>
          <a:p>
            <a:pPr algn="ctr"/>
            <a:r>
              <a:rPr lang="en-US" b="1" dirty="0" smtClean="0"/>
              <a:t>The Comedian cont…</a:t>
            </a:r>
            <a:endParaRPr lang="en-US" dirty="0"/>
          </a:p>
        </p:txBody>
      </p:sp>
      <p:sp>
        <p:nvSpPr>
          <p:cNvPr id="3" name="Content Placeholder 2"/>
          <p:cNvSpPr>
            <a:spLocks noGrp="1"/>
          </p:cNvSpPr>
          <p:nvPr>
            <p:ph idx="1"/>
          </p:nvPr>
        </p:nvSpPr>
        <p:spPr>
          <a:xfrm>
            <a:off x="838200" y="1388533"/>
            <a:ext cx="5427133" cy="4788430"/>
          </a:xfrm>
        </p:spPr>
        <p:txBody>
          <a:bodyPr>
            <a:normAutofit/>
          </a:bodyPr>
          <a:lstStyle/>
          <a:p>
            <a:r>
              <a:rPr lang="en-US" dirty="0"/>
              <a:t>Had a character of Marvel comics spy</a:t>
            </a:r>
          </a:p>
          <a:p>
            <a:r>
              <a:rPr lang="en-US" dirty="0"/>
              <a:t>Much bigger tougher guy </a:t>
            </a:r>
          </a:p>
          <a:p>
            <a:r>
              <a:rPr lang="en-US" dirty="0"/>
              <a:t>Being ruthless </a:t>
            </a:r>
            <a:r>
              <a:rPr lang="en-US" dirty="0" smtClean="0"/>
              <a:t>among (weakness) </a:t>
            </a:r>
            <a:endParaRPr lang="en-US" dirty="0"/>
          </a:p>
          <a:p>
            <a:r>
              <a:rPr lang="en-US" dirty="0"/>
              <a:t>Was nihilistic </a:t>
            </a:r>
          </a:p>
          <a:p>
            <a:r>
              <a:rPr lang="en-US" dirty="0"/>
              <a:t>His character is in line with Gordon Liddy</a:t>
            </a:r>
          </a:p>
          <a:p>
            <a:pPr marL="0" indent="0">
              <a:buNone/>
            </a:pPr>
            <a:r>
              <a:rPr lang="en-US" dirty="0"/>
              <a:t> </a:t>
            </a:r>
          </a:p>
        </p:txBody>
      </p:sp>
    </p:spTree>
    <p:extLst>
      <p:ext uri="{BB962C8B-B14F-4D97-AF65-F5344CB8AC3E}">
        <p14:creationId xmlns="" xmlns:p14="http://schemas.microsoft.com/office/powerpoint/2010/main" val="2716894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Doctor Manhattan</a:t>
            </a:r>
            <a:r>
              <a:rPr lang="en-US" dirty="0" smtClean="0"/>
              <a:t/>
            </a:r>
            <a:br>
              <a:rPr lang="en-US" dirty="0" smtClean="0"/>
            </a:br>
            <a:endParaRPr lang="en-US" dirty="0"/>
          </a:p>
        </p:txBody>
      </p:sp>
      <p:sp>
        <p:nvSpPr>
          <p:cNvPr id="3" name="Content Placeholder 2"/>
          <p:cNvSpPr>
            <a:spLocks noGrp="1"/>
          </p:cNvSpPr>
          <p:nvPr>
            <p:ph idx="1"/>
          </p:nvPr>
        </p:nvSpPr>
        <p:spPr>
          <a:xfrm>
            <a:off x="838200" y="1337733"/>
            <a:ext cx="4868333" cy="4839230"/>
          </a:xfrm>
        </p:spPr>
        <p:txBody>
          <a:bodyPr>
            <a:normAutofit/>
          </a:bodyPr>
          <a:lstStyle/>
          <a:p>
            <a:r>
              <a:rPr lang="en-US" dirty="0" smtClean="0"/>
              <a:t>He </a:t>
            </a:r>
            <a:r>
              <a:rPr lang="en-US" dirty="0"/>
              <a:t>was a superpower contracted by the U.S government </a:t>
            </a:r>
          </a:p>
          <a:p>
            <a:r>
              <a:rPr lang="en-US" dirty="0"/>
              <a:t>Was kind of quantum superhero </a:t>
            </a:r>
          </a:p>
          <a:p>
            <a:r>
              <a:rPr lang="en-US" dirty="0"/>
              <a:t>His strengths lied in nuclear and quantum physics</a:t>
            </a:r>
          </a:p>
          <a:p>
            <a:r>
              <a:rPr lang="en-US" dirty="0"/>
              <a:t>Valued human affairs </a:t>
            </a:r>
          </a:p>
          <a:p>
            <a:pPr marL="0" indent="0">
              <a:buNone/>
            </a:pPr>
            <a:r>
              <a:rPr lang="en-US" dirty="0"/>
              <a:t> </a:t>
            </a:r>
          </a:p>
        </p:txBody>
      </p:sp>
    </p:spTree>
    <p:extLst>
      <p:ext uri="{BB962C8B-B14F-4D97-AF65-F5344CB8AC3E}">
        <p14:creationId xmlns="" xmlns:p14="http://schemas.microsoft.com/office/powerpoint/2010/main" val="71986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1540"/>
            <a:ext cx="10515600" cy="862642"/>
          </a:xfrm>
        </p:spPr>
        <p:txBody>
          <a:bodyPr>
            <a:normAutofit fontScale="90000"/>
          </a:bodyPr>
          <a:lstStyle/>
          <a:p>
            <a:pPr algn="ctr"/>
            <a:r>
              <a:rPr lang="en-US" b="1" dirty="0" smtClean="0"/>
              <a:t>Doctor Manhattan cont…</a:t>
            </a:r>
            <a:r>
              <a:rPr lang="en-US" dirty="0" smtClean="0"/>
              <a:t/>
            </a:r>
            <a:br>
              <a:rPr lang="en-US" dirty="0" smtClean="0"/>
            </a:br>
            <a:endParaRPr lang="en-US" dirty="0"/>
          </a:p>
        </p:txBody>
      </p:sp>
      <p:sp>
        <p:nvSpPr>
          <p:cNvPr id="3" name="Content Placeholder 2"/>
          <p:cNvSpPr>
            <a:spLocks noGrp="1"/>
          </p:cNvSpPr>
          <p:nvPr>
            <p:ph idx="1"/>
          </p:nvPr>
        </p:nvSpPr>
        <p:spPr>
          <a:xfrm>
            <a:off x="838200" y="1690688"/>
            <a:ext cx="4055533" cy="4486275"/>
          </a:xfrm>
        </p:spPr>
        <p:txBody>
          <a:bodyPr>
            <a:normAutofit/>
          </a:bodyPr>
          <a:lstStyle/>
          <a:p>
            <a:r>
              <a:rPr lang="en-US" dirty="0"/>
              <a:t>He wanted to grow away from human beings</a:t>
            </a:r>
          </a:p>
          <a:p>
            <a:r>
              <a:rPr lang="en-US" dirty="0"/>
              <a:t>He could not see the need of clothing </a:t>
            </a:r>
          </a:p>
          <a:p>
            <a:r>
              <a:rPr lang="en-US" dirty="0"/>
              <a:t>His character can be associated to that of Captain Atom </a:t>
            </a:r>
          </a:p>
          <a:p>
            <a:r>
              <a:rPr lang="en-US" dirty="0"/>
              <a:t>He was an emotionless character</a:t>
            </a:r>
          </a:p>
          <a:p>
            <a:pPr marL="0" indent="0">
              <a:buNone/>
            </a:pPr>
            <a:endParaRPr lang="en-US" dirty="0"/>
          </a:p>
          <a:p>
            <a:endParaRPr lang="en-US" dirty="0"/>
          </a:p>
        </p:txBody>
      </p:sp>
      <p:pic>
        <p:nvPicPr>
          <p:cNvPr id="5" name="Picture 4"/>
          <p:cNvPicPr>
            <a:picLocks noChangeAspect="1"/>
          </p:cNvPicPr>
          <p:nvPr/>
        </p:nvPicPr>
        <p:blipFill>
          <a:blip r:embed="rId3"/>
          <a:stretch>
            <a:fillRect/>
          </a:stretch>
        </p:blipFill>
        <p:spPr>
          <a:xfrm>
            <a:off x="5054802" y="1363021"/>
            <a:ext cx="6276154" cy="5158999"/>
          </a:xfrm>
          <a:prstGeom prst="rect">
            <a:avLst/>
          </a:prstGeom>
        </p:spPr>
      </p:pic>
    </p:spTree>
    <p:extLst>
      <p:ext uri="{BB962C8B-B14F-4D97-AF65-F5344CB8AC3E}">
        <p14:creationId xmlns="" xmlns:p14="http://schemas.microsoft.com/office/powerpoint/2010/main" val="697666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Nite Owl II</a:t>
            </a:r>
            <a:r>
              <a:rPr lang="en-US" dirty="0" smtClean="0"/>
              <a:t/>
            </a:r>
            <a:br>
              <a:rPr lang="en-US" dirty="0" smtClean="0"/>
            </a:br>
            <a:endParaRPr lang="en-US" dirty="0"/>
          </a:p>
        </p:txBody>
      </p:sp>
      <p:sp>
        <p:nvSpPr>
          <p:cNvPr id="3" name="Content Placeholder 2"/>
          <p:cNvSpPr>
            <a:spLocks noGrp="1"/>
          </p:cNvSpPr>
          <p:nvPr>
            <p:ph idx="1"/>
          </p:nvPr>
        </p:nvSpPr>
        <p:spPr>
          <a:xfrm>
            <a:off x="838200" y="1320799"/>
            <a:ext cx="4224867" cy="4856163"/>
          </a:xfrm>
        </p:spPr>
        <p:txBody>
          <a:bodyPr>
            <a:normAutofit/>
          </a:bodyPr>
          <a:lstStyle/>
          <a:p>
            <a:r>
              <a:rPr lang="en-US" dirty="0" smtClean="0"/>
              <a:t>A </a:t>
            </a:r>
            <a:r>
              <a:rPr lang="en-US" dirty="0"/>
              <a:t>retired superhero who used owl themed gadgets</a:t>
            </a:r>
          </a:p>
          <a:p>
            <a:r>
              <a:rPr lang="en-US" dirty="0"/>
              <a:t>He was a former crime fighter </a:t>
            </a:r>
          </a:p>
          <a:p>
            <a:r>
              <a:rPr lang="en-US" dirty="0"/>
              <a:t>Experience and skilled detective </a:t>
            </a:r>
            <a:endParaRPr lang="en-US" dirty="0" smtClean="0"/>
          </a:p>
          <a:p>
            <a:r>
              <a:rPr lang="en-US" dirty="0" smtClean="0"/>
              <a:t>He believed that no one new him</a:t>
            </a:r>
            <a:endParaRPr lang="en-US" dirty="0"/>
          </a:p>
          <a:p>
            <a:pPr marL="0" indent="0">
              <a:buNone/>
            </a:pPr>
            <a:endParaRPr lang="en-US" dirty="0"/>
          </a:p>
          <a:p>
            <a:endParaRPr lang="en-US" dirty="0"/>
          </a:p>
        </p:txBody>
      </p:sp>
      <p:pic>
        <p:nvPicPr>
          <p:cNvPr id="5" name="Picture 4"/>
          <p:cNvPicPr>
            <a:picLocks noChangeAspect="1"/>
          </p:cNvPicPr>
          <p:nvPr/>
        </p:nvPicPr>
        <p:blipFill>
          <a:blip r:embed="rId3"/>
          <a:stretch>
            <a:fillRect/>
          </a:stretch>
        </p:blipFill>
        <p:spPr>
          <a:xfrm>
            <a:off x="5747132" y="1027906"/>
            <a:ext cx="6444868" cy="3962401"/>
          </a:xfrm>
          <a:prstGeom prst="rect">
            <a:avLst/>
          </a:prstGeom>
        </p:spPr>
      </p:pic>
    </p:spTree>
    <p:extLst>
      <p:ext uri="{BB962C8B-B14F-4D97-AF65-F5344CB8AC3E}">
        <p14:creationId xmlns="" xmlns:p14="http://schemas.microsoft.com/office/powerpoint/2010/main" val="215262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1366"/>
          </a:xfrm>
        </p:spPr>
        <p:txBody>
          <a:bodyPr>
            <a:normAutofit fontScale="90000"/>
          </a:bodyPr>
          <a:lstStyle/>
          <a:p>
            <a:pPr algn="ctr"/>
            <a:r>
              <a:rPr lang="en-US" b="1" dirty="0" smtClean="0"/>
              <a:t>Nite Owl II cont…..</a:t>
            </a:r>
            <a:r>
              <a:rPr lang="en-US" dirty="0" smtClean="0"/>
              <a:t/>
            </a:r>
            <a:br>
              <a:rPr lang="en-US" dirty="0" smtClean="0"/>
            </a:br>
            <a:endParaRPr lang="en-US" dirty="0"/>
          </a:p>
        </p:txBody>
      </p:sp>
      <p:sp>
        <p:nvSpPr>
          <p:cNvPr id="3" name="Content Placeholder 2"/>
          <p:cNvSpPr>
            <a:spLocks noGrp="1"/>
          </p:cNvSpPr>
          <p:nvPr>
            <p:ph idx="1"/>
          </p:nvPr>
        </p:nvSpPr>
        <p:spPr>
          <a:xfrm>
            <a:off x="838200" y="1371599"/>
            <a:ext cx="4902200" cy="5347230"/>
          </a:xfrm>
        </p:spPr>
        <p:txBody>
          <a:bodyPr>
            <a:normAutofit/>
          </a:bodyPr>
          <a:lstStyle/>
          <a:p>
            <a:r>
              <a:rPr lang="en-US" dirty="0"/>
              <a:t>He used expensive tools and activities which could not make any difference</a:t>
            </a:r>
          </a:p>
          <a:p>
            <a:r>
              <a:rPr lang="en-US" dirty="0" smtClean="0"/>
              <a:t>He </a:t>
            </a:r>
            <a:r>
              <a:rPr lang="en-US" dirty="0"/>
              <a:t>focused more on his failed past, rather than the future </a:t>
            </a:r>
          </a:p>
          <a:p>
            <a:r>
              <a:rPr lang="en-US" dirty="0"/>
              <a:t>His character unique character can be associated with Ted Kord</a:t>
            </a:r>
            <a:r>
              <a:rPr lang="en-US" dirty="0" smtClean="0"/>
              <a:t>.</a:t>
            </a:r>
            <a:endParaRPr lang="en-US" dirty="0"/>
          </a:p>
          <a:p>
            <a:endParaRPr lang="en-US" dirty="0"/>
          </a:p>
        </p:txBody>
      </p:sp>
    </p:spTree>
    <p:extLst>
      <p:ext uri="{BB962C8B-B14F-4D97-AF65-F5344CB8AC3E}">
        <p14:creationId xmlns="" xmlns:p14="http://schemas.microsoft.com/office/powerpoint/2010/main" val="153240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333"/>
            <a:ext cx="10515600" cy="982135"/>
          </a:xfrm>
        </p:spPr>
        <p:txBody>
          <a:bodyPr>
            <a:normAutofit fontScale="90000"/>
          </a:bodyPr>
          <a:lstStyle/>
          <a:p>
            <a:r>
              <a:rPr lang="en-US" b="1" dirty="0" smtClean="0"/>
              <a:t>Silk Spectre II</a:t>
            </a:r>
            <a:r>
              <a:rPr lang="en-US" dirty="0" smtClean="0"/>
              <a:t/>
            </a:r>
            <a:br>
              <a:rPr lang="en-US" dirty="0" smtClean="0"/>
            </a:br>
            <a:endParaRPr lang="en-US" dirty="0"/>
          </a:p>
        </p:txBody>
      </p:sp>
      <p:sp>
        <p:nvSpPr>
          <p:cNvPr id="3" name="Content Placeholder 2"/>
          <p:cNvSpPr>
            <a:spLocks noGrp="1"/>
          </p:cNvSpPr>
          <p:nvPr>
            <p:ph idx="1"/>
          </p:nvPr>
        </p:nvSpPr>
        <p:spPr>
          <a:xfrm>
            <a:off x="838200" y="1151467"/>
            <a:ext cx="4580467" cy="5025496"/>
          </a:xfrm>
        </p:spPr>
        <p:txBody>
          <a:bodyPr>
            <a:normAutofit/>
          </a:bodyPr>
          <a:lstStyle/>
          <a:p>
            <a:r>
              <a:rPr lang="en-US" dirty="0" smtClean="0"/>
              <a:t>She </a:t>
            </a:r>
            <a:r>
              <a:rPr lang="en-US" dirty="0"/>
              <a:t>was among the Charlton Comics, hence being a superhero</a:t>
            </a:r>
          </a:p>
          <a:p>
            <a:r>
              <a:rPr lang="en-US" dirty="0"/>
              <a:t>She shared the name with mother, and were superheroes in comic book </a:t>
            </a:r>
            <a:r>
              <a:rPr lang="en-US" dirty="0" smtClean="0"/>
              <a:t>Limited </a:t>
            </a:r>
            <a:r>
              <a:rPr lang="en-US" dirty="0"/>
              <a:t>series </a:t>
            </a:r>
            <a:endParaRPr lang="en-US" dirty="0" smtClean="0"/>
          </a:p>
          <a:p>
            <a:r>
              <a:rPr lang="en-US" dirty="0" smtClean="0"/>
              <a:t>She was supported hugely by mother </a:t>
            </a:r>
            <a:endParaRPr lang="en-US" dirty="0"/>
          </a:p>
          <a:p>
            <a:r>
              <a:rPr lang="en-US" dirty="0"/>
              <a:t>She had physical strength and agility  </a:t>
            </a:r>
          </a:p>
          <a:p>
            <a:endParaRPr lang="en-US" dirty="0"/>
          </a:p>
        </p:txBody>
      </p:sp>
      <p:pic>
        <p:nvPicPr>
          <p:cNvPr id="5" name="Picture 4"/>
          <p:cNvPicPr>
            <a:picLocks noChangeAspect="1"/>
          </p:cNvPicPr>
          <p:nvPr/>
        </p:nvPicPr>
        <p:blipFill>
          <a:blip r:embed="rId3"/>
          <a:stretch>
            <a:fillRect/>
          </a:stretch>
        </p:blipFill>
        <p:spPr>
          <a:xfrm>
            <a:off x="6808787" y="-70011"/>
            <a:ext cx="5383213" cy="6928011"/>
          </a:xfrm>
          <a:prstGeom prst="rect">
            <a:avLst/>
          </a:prstGeom>
        </p:spPr>
      </p:pic>
    </p:spTree>
    <p:extLst>
      <p:ext uri="{BB962C8B-B14F-4D97-AF65-F5344CB8AC3E}">
        <p14:creationId xmlns="" xmlns:p14="http://schemas.microsoft.com/office/powerpoint/2010/main" val="2758137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Silk Spectre II cont…</a:t>
            </a:r>
            <a:r>
              <a:rPr lang="en-US" dirty="0" smtClean="0"/>
              <a:t/>
            </a:r>
            <a:br>
              <a:rPr lang="en-US" dirty="0" smtClean="0"/>
            </a:br>
            <a:endParaRPr lang="en-US" dirty="0"/>
          </a:p>
        </p:txBody>
      </p:sp>
      <p:sp>
        <p:nvSpPr>
          <p:cNvPr id="3" name="Content Placeholder 2"/>
          <p:cNvSpPr>
            <a:spLocks noGrp="1"/>
          </p:cNvSpPr>
          <p:nvPr>
            <p:ph idx="1"/>
          </p:nvPr>
        </p:nvSpPr>
        <p:spPr>
          <a:xfrm>
            <a:off x="838200" y="1286933"/>
            <a:ext cx="4800600" cy="4890030"/>
          </a:xfrm>
        </p:spPr>
        <p:txBody>
          <a:bodyPr>
            <a:normAutofit/>
          </a:bodyPr>
          <a:lstStyle/>
          <a:p>
            <a:r>
              <a:rPr lang="en-US" dirty="0"/>
              <a:t>Well versed with firearms </a:t>
            </a:r>
          </a:p>
          <a:p>
            <a:r>
              <a:rPr lang="en-US" dirty="0"/>
              <a:t>Hand to hand combat</a:t>
            </a:r>
          </a:p>
          <a:p>
            <a:r>
              <a:rPr lang="en-US" dirty="0"/>
              <a:t>Her weakness is that Moore did not find an exact character in Silk Specter </a:t>
            </a:r>
          </a:p>
          <a:p>
            <a:r>
              <a:rPr lang="en-US" dirty="0"/>
              <a:t>Her character drawn from heroines such as Black Canary and Phantom Lady </a:t>
            </a:r>
          </a:p>
          <a:p>
            <a:pPr marL="0" indent="0">
              <a:buNone/>
            </a:pPr>
            <a:endParaRPr lang="en-US" dirty="0"/>
          </a:p>
          <a:p>
            <a:endParaRPr lang="en-US" dirty="0"/>
          </a:p>
        </p:txBody>
      </p:sp>
    </p:spTree>
    <p:extLst>
      <p:ext uri="{BB962C8B-B14F-4D97-AF65-F5344CB8AC3E}">
        <p14:creationId xmlns="" xmlns:p14="http://schemas.microsoft.com/office/powerpoint/2010/main" val="355502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t>Rorschach</a:t>
            </a:r>
            <a:r>
              <a:rPr lang="en-US" dirty="0" smtClean="0"/>
              <a:t/>
            </a:r>
            <a:br>
              <a:rPr lang="en-US" dirty="0" smtClean="0"/>
            </a:br>
            <a:endParaRPr lang="en-US" dirty="0"/>
          </a:p>
        </p:txBody>
      </p:sp>
      <p:sp>
        <p:nvSpPr>
          <p:cNvPr id="3" name="Content Placeholder 2"/>
          <p:cNvSpPr>
            <a:spLocks noGrp="1"/>
          </p:cNvSpPr>
          <p:nvPr>
            <p:ph idx="1"/>
          </p:nvPr>
        </p:nvSpPr>
        <p:spPr>
          <a:xfrm>
            <a:off x="838200" y="1202267"/>
            <a:ext cx="4614333" cy="4974696"/>
          </a:xfrm>
        </p:spPr>
        <p:txBody>
          <a:bodyPr>
            <a:normAutofit/>
          </a:bodyPr>
          <a:lstStyle/>
          <a:p>
            <a:r>
              <a:rPr lang="en-US" dirty="0" smtClean="0"/>
              <a:t>He </a:t>
            </a:r>
            <a:r>
              <a:rPr lang="en-US" dirty="0"/>
              <a:t>fought and prevented crime in the street </a:t>
            </a:r>
          </a:p>
          <a:p>
            <a:r>
              <a:rPr lang="en-US" dirty="0"/>
              <a:t>Was an hero since he did not value heroism, his perspective was different from others </a:t>
            </a:r>
          </a:p>
          <a:p>
            <a:r>
              <a:rPr lang="en-US" dirty="0"/>
              <a:t>Strengths- hand to hand combat, crafting of improvised weapons and skilled detective work. </a:t>
            </a:r>
          </a:p>
          <a:p>
            <a:pPr marL="0" indent="0">
              <a:buNone/>
            </a:pPr>
            <a:endParaRPr lang="en-US" dirty="0"/>
          </a:p>
          <a:p>
            <a:endParaRPr lang="en-US" dirty="0"/>
          </a:p>
        </p:txBody>
      </p:sp>
    </p:spTree>
    <p:extLst>
      <p:ext uri="{BB962C8B-B14F-4D97-AF65-F5344CB8AC3E}">
        <p14:creationId xmlns="" xmlns:p14="http://schemas.microsoft.com/office/powerpoint/2010/main" val="2775020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Rorschach cont..</a:t>
            </a:r>
            <a:endParaRPr lang="en-US" dirty="0"/>
          </a:p>
        </p:txBody>
      </p:sp>
      <p:sp>
        <p:nvSpPr>
          <p:cNvPr id="3" name="Content Placeholder 2"/>
          <p:cNvSpPr>
            <a:spLocks noGrp="1"/>
          </p:cNvSpPr>
          <p:nvPr>
            <p:ph idx="1"/>
          </p:nvPr>
        </p:nvSpPr>
        <p:spPr>
          <a:xfrm>
            <a:off x="838200" y="1690688"/>
            <a:ext cx="4715933" cy="4486275"/>
          </a:xfrm>
        </p:spPr>
        <p:txBody>
          <a:bodyPr>
            <a:normAutofit/>
          </a:bodyPr>
          <a:lstStyle/>
          <a:p>
            <a:r>
              <a:rPr lang="en-US" dirty="0"/>
              <a:t>Weakness -he did not see anything good or bad, </a:t>
            </a:r>
          </a:p>
          <a:p>
            <a:r>
              <a:rPr lang="en-US" dirty="0"/>
              <a:t>Acted violently even when not necessary, </a:t>
            </a:r>
          </a:p>
          <a:p>
            <a:r>
              <a:rPr lang="en-US" dirty="0"/>
              <a:t>Steve Ditko character can be compared to that of Rorschach </a:t>
            </a:r>
          </a:p>
          <a:p>
            <a:pPr marL="0" indent="0">
              <a:buNone/>
            </a:pPr>
            <a:endParaRPr lang="en-US" dirty="0"/>
          </a:p>
          <a:p>
            <a:endParaRPr lang="en-US" dirty="0"/>
          </a:p>
        </p:txBody>
      </p:sp>
      <p:pic>
        <p:nvPicPr>
          <p:cNvPr id="5" name="Picture 4"/>
          <p:cNvPicPr>
            <a:picLocks noChangeAspect="1"/>
          </p:cNvPicPr>
          <p:nvPr/>
        </p:nvPicPr>
        <p:blipFill>
          <a:blip r:embed="rId3"/>
          <a:stretch>
            <a:fillRect/>
          </a:stretch>
        </p:blipFill>
        <p:spPr>
          <a:xfrm>
            <a:off x="8304742" y="1027906"/>
            <a:ext cx="3887258" cy="5209727"/>
          </a:xfrm>
          <a:prstGeom prst="rect">
            <a:avLst/>
          </a:prstGeom>
        </p:spPr>
      </p:pic>
    </p:spTree>
    <p:extLst>
      <p:ext uri="{BB962C8B-B14F-4D97-AF65-F5344CB8AC3E}">
        <p14:creationId xmlns="" xmlns:p14="http://schemas.microsoft.com/office/powerpoint/2010/main" val="3728754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7142"/>
          </a:xfrm>
        </p:spPr>
        <p:txBody>
          <a:bodyPr>
            <a:normAutofit fontScale="90000"/>
          </a:bodyPr>
          <a:lstStyle/>
          <a:p>
            <a:pPr algn="ctr"/>
            <a:r>
              <a:rPr lang="en-US" b="1" dirty="0" smtClean="0"/>
              <a:t>Ozymandias</a:t>
            </a:r>
            <a:r>
              <a:rPr lang="en-US" dirty="0" smtClean="0"/>
              <a:t/>
            </a:r>
            <a:br>
              <a:rPr lang="en-US" dirty="0" smtClean="0"/>
            </a:br>
            <a:endParaRPr lang="en-US" dirty="0"/>
          </a:p>
        </p:txBody>
      </p:sp>
      <p:sp>
        <p:nvSpPr>
          <p:cNvPr id="3" name="Content Placeholder 2"/>
          <p:cNvSpPr>
            <a:spLocks noGrp="1"/>
          </p:cNvSpPr>
          <p:nvPr>
            <p:ph idx="1"/>
          </p:nvPr>
        </p:nvSpPr>
        <p:spPr>
          <a:xfrm>
            <a:off x="838200" y="1202267"/>
            <a:ext cx="3683000" cy="4974696"/>
          </a:xfrm>
        </p:spPr>
        <p:txBody>
          <a:bodyPr>
            <a:normAutofit/>
          </a:bodyPr>
          <a:lstStyle/>
          <a:p>
            <a:r>
              <a:rPr lang="en-US" dirty="0" smtClean="0"/>
              <a:t>Hero-considered </a:t>
            </a:r>
            <a:r>
              <a:rPr lang="en-US" dirty="0"/>
              <a:t>as the smartest man on the planet </a:t>
            </a:r>
          </a:p>
          <a:p>
            <a:r>
              <a:rPr lang="en-US" dirty="0"/>
              <a:t>Could catch a bullet, and used his skills non-violently</a:t>
            </a:r>
          </a:p>
          <a:p>
            <a:r>
              <a:rPr lang="en-US" dirty="0"/>
              <a:t>Strengths-genius level intellect </a:t>
            </a:r>
          </a:p>
          <a:p>
            <a:r>
              <a:rPr lang="en-US" dirty="0"/>
              <a:t>He was a master in human psychology</a:t>
            </a:r>
          </a:p>
          <a:p>
            <a:pPr marL="0" indent="0">
              <a:buNone/>
            </a:pPr>
            <a:endParaRPr lang="en-US" dirty="0"/>
          </a:p>
          <a:p>
            <a:endParaRPr lang="en-US" dirty="0"/>
          </a:p>
        </p:txBody>
      </p:sp>
      <p:pic>
        <p:nvPicPr>
          <p:cNvPr id="6" name="Picture 5"/>
          <p:cNvPicPr>
            <a:picLocks noChangeAspect="1"/>
          </p:cNvPicPr>
          <p:nvPr/>
        </p:nvPicPr>
        <p:blipFill>
          <a:blip r:embed="rId3"/>
          <a:stretch>
            <a:fillRect/>
          </a:stretch>
        </p:blipFill>
        <p:spPr>
          <a:xfrm>
            <a:off x="7966216" y="652463"/>
            <a:ext cx="3954852" cy="6074303"/>
          </a:xfrm>
          <a:prstGeom prst="rect">
            <a:avLst/>
          </a:prstGeom>
        </p:spPr>
      </p:pic>
    </p:spTree>
    <p:extLst>
      <p:ext uri="{BB962C8B-B14F-4D97-AF65-F5344CB8AC3E}">
        <p14:creationId xmlns="" xmlns:p14="http://schemas.microsoft.com/office/powerpoint/2010/main" val="296879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7849"/>
          </a:xfrm>
        </p:spPr>
        <p:txBody>
          <a:bodyPr>
            <a:normAutofit fontScale="90000"/>
          </a:bodyPr>
          <a:lstStyle/>
          <a:p>
            <a:pPr algn="ctr"/>
            <a:r>
              <a:rPr lang="en-US" b="1" dirty="0" smtClean="0"/>
              <a:t>Ozymandias Continued…</a:t>
            </a:r>
            <a:r>
              <a:rPr lang="en-US" dirty="0" smtClean="0"/>
              <a:t/>
            </a:r>
            <a:br>
              <a:rPr lang="en-US" dirty="0" smtClean="0"/>
            </a:br>
            <a:endParaRPr lang="en-US" dirty="0"/>
          </a:p>
        </p:txBody>
      </p:sp>
      <p:sp>
        <p:nvSpPr>
          <p:cNvPr id="3" name="Content Placeholder 2"/>
          <p:cNvSpPr>
            <a:spLocks noGrp="1"/>
          </p:cNvSpPr>
          <p:nvPr>
            <p:ph idx="1"/>
          </p:nvPr>
        </p:nvSpPr>
        <p:spPr>
          <a:xfrm>
            <a:off x="838200" y="1371600"/>
            <a:ext cx="5223933" cy="4805363"/>
          </a:xfrm>
        </p:spPr>
        <p:txBody>
          <a:bodyPr>
            <a:normAutofit/>
          </a:bodyPr>
          <a:lstStyle/>
          <a:p>
            <a:r>
              <a:rPr lang="en-US" dirty="0" smtClean="0"/>
              <a:t>Strength-he </a:t>
            </a:r>
            <a:r>
              <a:rPr lang="en-US" dirty="0"/>
              <a:t>was well versed with Martials arts </a:t>
            </a:r>
          </a:p>
          <a:p>
            <a:r>
              <a:rPr lang="en-US" dirty="0"/>
              <a:t>Weakness, was politically neutral  </a:t>
            </a:r>
          </a:p>
          <a:p>
            <a:r>
              <a:rPr lang="en-US" dirty="0"/>
              <a:t>Was so friendly that he could not handle crime related issues</a:t>
            </a:r>
          </a:p>
          <a:p>
            <a:r>
              <a:rPr lang="en-US" dirty="0"/>
              <a:t>His character can be related to thunderbolt and Peter cannon</a:t>
            </a:r>
          </a:p>
          <a:p>
            <a:pPr marL="0" indent="0">
              <a:buNone/>
            </a:pPr>
            <a:endParaRPr lang="en-US" dirty="0"/>
          </a:p>
        </p:txBody>
      </p:sp>
    </p:spTree>
    <p:extLst>
      <p:ext uri="{BB962C8B-B14F-4D97-AF65-F5344CB8AC3E}">
        <p14:creationId xmlns="" xmlns:p14="http://schemas.microsoft.com/office/powerpoint/2010/main" val="3980932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Works Cited </a:t>
            </a:r>
            <a:endParaRPr lang="en-US" dirty="0"/>
          </a:p>
        </p:txBody>
      </p:sp>
      <p:sp>
        <p:nvSpPr>
          <p:cNvPr id="3" name="Content Placeholder 2"/>
          <p:cNvSpPr>
            <a:spLocks noGrp="1"/>
          </p:cNvSpPr>
          <p:nvPr>
            <p:ph idx="1"/>
          </p:nvPr>
        </p:nvSpPr>
        <p:spPr>
          <a:xfrm>
            <a:off x="838200" y="1618591"/>
            <a:ext cx="10515600" cy="4351338"/>
          </a:xfrm>
        </p:spPr>
        <p:txBody>
          <a:bodyPr/>
          <a:lstStyle/>
          <a:p>
            <a:r>
              <a:rPr lang="en-US" dirty="0" smtClean="0"/>
              <a:t>Green</a:t>
            </a:r>
            <a:r>
              <a:rPr lang="en-US" dirty="0"/>
              <a:t>, Matthew JA. </a:t>
            </a:r>
            <a:r>
              <a:rPr lang="en-US" i="1" dirty="0"/>
              <a:t>Alan Moore and the Gothic tradition</a:t>
            </a:r>
            <a:r>
              <a:rPr lang="en-US" dirty="0"/>
              <a:t>. Manchester </a:t>
            </a:r>
            <a:r>
              <a:rPr lang="en-US" dirty="0" smtClean="0"/>
              <a:t>  	University </a:t>
            </a:r>
            <a:r>
              <a:rPr lang="en-US" dirty="0"/>
              <a:t>Press, 2015.</a:t>
            </a:r>
          </a:p>
          <a:p>
            <a:r>
              <a:rPr lang="en-US" dirty="0" smtClean="0"/>
              <a:t>Moore, amp</a:t>
            </a:r>
            <a:r>
              <a:rPr lang="en-US" dirty="0"/>
              <a:t>; </a:t>
            </a:r>
            <a:r>
              <a:rPr lang="en-US" dirty="0" smtClean="0"/>
              <a:t>Dave. “</a:t>
            </a:r>
            <a:r>
              <a:rPr lang="en-US" i="1" dirty="0" smtClean="0"/>
              <a:t>Watchman”</a:t>
            </a:r>
            <a:r>
              <a:rPr lang="en-US" dirty="0" smtClean="0"/>
              <a:t>. </a:t>
            </a:r>
            <a:r>
              <a:rPr lang="en-US" dirty="0"/>
              <a:t>New York: DC </a:t>
            </a:r>
            <a:r>
              <a:rPr lang="en-US" dirty="0" smtClean="0"/>
              <a:t>Comics, 1987. </a:t>
            </a:r>
            <a:endParaRPr lang="en-US" dirty="0"/>
          </a:p>
          <a:p>
            <a:r>
              <a:rPr lang="en-US" dirty="0"/>
              <a:t>Moore, Alicia Hills. "Night watchman. Image# 1." </a:t>
            </a:r>
            <a:r>
              <a:rPr lang="en-US" i="1" dirty="0"/>
              <a:t>Alicia Hills Moore </a:t>
            </a:r>
            <a:r>
              <a:rPr lang="en-US" i="1" dirty="0" smtClean="0"/>
              <a:t>		Photographic </a:t>
            </a:r>
            <a:r>
              <a:rPr lang="en-US" i="1" dirty="0"/>
              <a:t>Collection, MBL Archives</a:t>
            </a:r>
            <a:r>
              <a:rPr lang="en-US" dirty="0"/>
              <a:t> (2015).</a:t>
            </a:r>
          </a:p>
          <a:p>
            <a:pPr marL="0" indent="0">
              <a:buNone/>
            </a:pPr>
            <a:endParaRPr lang="en-US" dirty="0"/>
          </a:p>
        </p:txBody>
      </p:sp>
    </p:spTree>
    <p:extLst>
      <p:ext uri="{BB962C8B-B14F-4D97-AF65-F5344CB8AC3E}">
        <p14:creationId xmlns="" xmlns:p14="http://schemas.microsoft.com/office/powerpoint/2010/main" val="2078771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TotalTime>
  <Words>1663</Words>
  <Application>Microsoft Office PowerPoint</Application>
  <PresentationFormat>Custom</PresentationFormat>
  <Paragraphs>109</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The Watchman by Moore Allan </vt:lpstr>
      <vt:lpstr>The Comedian  </vt:lpstr>
      <vt:lpstr>The Comedian cont…</vt:lpstr>
      <vt:lpstr>Doctor Manhattan </vt:lpstr>
      <vt:lpstr>Doctor Manhattan cont… </vt:lpstr>
      <vt:lpstr>Nite Owl II </vt:lpstr>
      <vt:lpstr>Nite Owl II cont….. </vt:lpstr>
      <vt:lpstr>Silk Spectre II </vt:lpstr>
      <vt:lpstr>Silk Spectre II cont… </vt:lpstr>
      <vt:lpstr>Rorschach </vt:lpstr>
      <vt:lpstr>Rorschach cont..</vt:lpstr>
      <vt:lpstr>Ozymandias </vt:lpstr>
      <vt:lpstr>Ozymandias Continued… </vt:lpstr>
      <vt:lpstr>Works Cited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Watchman</dc:title>
  <dc:creator>ELOHIM</dc:creator>
  <cp:lastModifiedBy>ADM</cp:lastModifiedBy>
  <cp:revision>22</cp:revision>
  <dcterms:created xsi:type="dcterms:W3CDTF">2020-04-21T20:56:06Z</dcterms:created>
  <dcterms:modified xsi:type="dcterms:W3CDTF">2020-04-22T14:49:55Z</dcterms:modified>
</cp:coreProperties>
</file>